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1" r:id="rId7"/>
    <p:sldId id="265" r:id="rId8"/>
    <p:sldId id="262" r:id="rId9"/>
    <p:sldId id="264" r:id="rId10"/>
    <p:sldId id="266" r:id="rId11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B0EF77"/>
    <a:srgbClr val="FFABAB"/>
    <a:srgbClr val="66FF66"/>
    <a:srgbClr val="00FF00"/>
    <a:srgbClr val="FF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4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447F0-F7B9-4BFC-85DA-299D218DE84C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98ECD-3516-451E-9C1D-C68799F07AB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7563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A6427-4028-4FE2-9212-415C7B25C8A5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12E46-674B-42CB-B0E1-BE48FE2E74A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268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FC761-2CDA-42F2-85DE-B7299085DABF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356AE-0D16-4AD5-A44C-3C8E7FC6A8E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3006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F57F7-08F9-41C1-974F-8A329D47888B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4E759-5978-49C4-AB34-5CC14B704D4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5259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B7DFC-944F-4F89-9591-A2B6CBCBCE99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9ACB4-3775-4B08-8F31-F47DFEB8868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720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6C85C-7D87-4EFB-9D5F-183A2C9357E2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47003-04D2-42AD-962B-2AB9106D22D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62153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01284-731F-49D5-AB4B-8691F1840D87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9F5ED-6AD5-4E92-A6C6-24F079651D0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032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B6A35-17EA-4386-A0A2-F71CFA48F105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CDBEC-9B29-42D6-8E48-3B93ABC3185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433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E7696-957A-4567-B735-209C8944EBC5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D383A-AF78-4BD1-92EC-C21ACD388B2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026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80075-F498-4A7C-81BE-B2EB322F38AA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1FF34-99C9-4186-AABC-2E052D70A5C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430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73C3E-03C1-4077-AF89-11EB7C8318D1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13C60-070E-4EA1-AF8F-F6E9D92B094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88553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C4A2F3-4D08-4F48-9EF1-3C55991EF562}" type="datetimeFigureOut">
              <a:rPr lang="sk-SK"/>
              <a:pPr>
                <a:defRPr/>
              </a:pPr>
              <a:t>31. 1. 2012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002488-69F5-473A-AEE0-29D7491AB8F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Obrázok 7" descr="PSI Brezno 20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Obdĺžnik 15"/>
          <p:cNvSpPr/>
          <p:nvPr/>
        </p:nvSpPr>
        <p:spPr>
          <a:xfrm>
            <a:off x="323850" y="692150"/>
            <a:ext cx="6480175" cy="5616575"/>
          </a:xfrm>
          <a:prstGeom prst="rect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2052" name="BlokTextu 8"/>
          <p:cNvSpPr txBox="1">
            <a:spLocks noChangeArrowheads="1"/>
          </p:cNvSpPr>
          <p:nvPr/>
        </p:nvSpPr>
        <p:spPr bwMode="auto">
          <a:xfrm>
            <a:off x="611188" y="1196975"/>
            <a:ext cx="62642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sk-SK" sz="4800">
                <a:solidFill>
                  <a:srgbClr val="FFFF00"/>
                </a:solidFill>
              </a:rPr>
              <a:t>Partnerstvo sociálnej inklúzie okresu Brezno</a:t>
            </a:r>
          </a:p>
        </p:txBody>
      </p:sp>
      <p:sp>
        <p:nvSpPr>
          <p:cNvPr id="2053" name="BlokTextu 11"/>
          <p:cNvSpPr txBox="1">
            <a:spLocks noChangeArrowheads="1"/>
          </p:cNvSpPr>
          <p:nvPr/>
        </p:nvSpPr>
        <p:spPr bwMode="auto">
          <a:xfrm>
            <a:off x="2195513" y="5373688"/>
            <a:ext cx="28813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k-SK" sz="2800" i="1">
                <a:solidFill>
                  <a:srgbClr val="FFFF00"/>
                </a:solidFill>
              </a:rPr>
              <a:t>„... na jednej lodi“</a:t>
            </a:r>
          </a:p>
        </p:txBody>
      </p:sp>
      <p:pic>
        <p:nvPicPr>
          <p:cNvPr id="2054" name="Obrázok 14" descr="PSI_Brezno_logo 02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852738"/>
            <a:ext cx="2449512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Obrázok 7" descr="PSI Brezno 20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BlokTextu 4"/>
          <p:cNvSpPr txBox="1">
            <a:spLocks noChangeArrowheads="1"/>
          </p:cNvSpPr>
          <p:nvPr/>
        </p:nvSpPr>
        <p:spPr bwMode="auto">
          <a:xfrm>
            <a:off x="0" y="908050"/>
            <a:ext cx="70929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sk-SK" sz="4400" b="1">
                <a:solidFill>
                  <a:srgbClr val="FFC000"/>
                </a:solidFill>
              </a:rPr>
              <a:t>Ďakujem za pozornosť !</a:t>
            </a:r>
            <a:endParaRPr lang="sk-SK" sz="4400">
              <a:solidFill>
                <a:srgbClr val="FFFF00"/>
              </a:solidFill>
            </a:endParaRPr>
          </a:p>
        </p:txBody>
      </p:sp>
      <p:pic>
        <p:nvPicPr>
          <p:cNvPr id="11268" name="Obrázok 3" descr="Bullet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060575"/>
            <a:ext cx="2665413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BlokTextu 5"/>
          <p:cNvSpPr txBox="1">
            <a:spLocks noChangeArrowheads="1"/>
          </p:cNvSpPr>
          <p:nvPr/>
        </p:nvSpPr>
        <p:spPr bwMode="auto">
          <a:xfrm>
            <a:off x="4787900" y="5949950"/>
            <a:ext cx="2087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k-SK" sz="2000" b="1">
                <a:solidFill>
                  <a:srgbClr val="FFC000"/>
                </a:solidFill>
              </a:rPr>
              <a:t>PhDr. Igor Pašmík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ázok 7" descr="PSI Brezno 20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BlokTextu 8"/>
          <p:cNvSpPr txBox="1">
            <a:spLocks noChangeArrowheads="1"/>
          </p:cNvSpPr>
          <p:nvPr/>
        </p:nvSpPr>
        <p:spPr bwMode="auto">
          <a:xfrm>
            <a:off x="468313" y="795338"/>
            <a:ext cx="6264275" cy="575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sk-SK" sz="2800">
                <a:solidFill>
                  <a:srgbClr val="FFFF00"/>
                </a:solidFill>
              </a:rPr>
              <a:t>Naše Partnerstvo sociálnej inklúzie okresu Brezno vzniklo v roku 2004 z iniciatívy FSR a partnerov z okresu Brezno . Inštitucionalizovalo sa v roku 2005 vo forme OZ.</a:t>
            </a:r>
          </a:p>
          <a:p>
            <a:pPr algn="just"/>
            <a:endParaRPr lang="sk-SK">
              <a:solidFill>
                <a:srgbClr val="FFFF00"/>
              </a:solidFill>
            </a:endParaRPr>
          </a:p>
          <a:p>
            <a:pPr algn="just"/>
            <a:r>
              <a:rPr lang="sk-SK" sz="2800">
                <a:solidFill>
                  <a:srgbClr val="FFFF00"/>
                </a:solidFill>
              </a:rPr>
              <a:t>V súčasnosti máme 26 stabilných členov , z čoho je 12 obcí, 9 MVO, 1 zástupca súkromného sektora a 4 FO.</a:t>
            </a:r>
          </a:p>
          <a:p>
            <a:pPr algn="just"/>
            <a:endParaRPr lang="sk-SK">
              <a:solidFill>
                <a:srgbClr val="FFFF00"/>
              </a:solidFill>
            </a:endParaRPr>
          </a:p>
          <a:p>
            <a:pPr algn="just"/>
            <a:r>
              <a:rPr lang="sk-SK" sz="2800">
                <a:solidFill>
                  <a:srgbClr val="FFFF00"/>
                </a:solidFill>
              </a:rPr>
              <a:t>Partnerstvo je riadené sedem člennou Radou a Predsedom – PhDr. Ing. Ivanou Kružliakovou, PhD. </a:t>
            </a:r>
          </a:p>
          <a:p>
            <a:pPr algn="just"/>
            <a:endParaRPr lang="sk-SK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ázok 7" descr="PSI Brezno 20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BlokTextu 3"/>
          <p:cNvSpPr txBox="1">
            <a:spLocks noChangeArrowheads="1"/>
          </p:cNvSpPr>
          <p:nvPr/>
        </p:nvSpPr>
        <p:spPr bwMode="auto">
          <a:xfrm>
            <a:off x="395288" y="1196975"/>
            <a:ext cx="6408737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sk-SK" sz="2800">
                <a:solidFill>
                  <a:srgbClr val="FFFF00"/>
                </a:solidFill>
              </a:rPr>
              <a:t>Doteraz sme realizovali dva „projekty partnerstva“ v rokoch 2004-2006 a v rokoch 2007-2008.</a:t>
            </a:r>
          </a:p>
          <a:p>
            <a:pPr algn="just"/>
            <a:endParaRPr lang="sk-SK" sz="2800">
              <a:solidFill>
                <a:srgbClr val="FFFF00"/>
              </a:solidFill>
            </a:endParaRPr>
          </a:p>
          <a:p>
            <a:pPr algn="just"/>
            <a:r>
              <a:rPr lang="sk-SK" sz="2800">
                <a:solidFill>
                  <a:srgbClr val="FFFF00"/>
                </a:solidFill>
              </a:rPr>
              <a:t>Máme spracovanú  Stratégiu sociálneho rozvoja pre okres na roky  2008 -2015 v súlade s ktorou bol  aj vypracovaný súčasný projekt PSI</a:t>
            </a:r>
          </a:p>
          <a:p>
            <a:pPr algn="just"/>
            <a:endParaRPr lang="sk-SK" sz="2800">
              <a:solidFill>
                <a:srgbClr val="FF4747"/>
              </a:solidFill>
            </a:endParaRPr>
          </a:p>
          <a:p>
            <a:pPr algn="just"/>
            <a:r>
              <a:rPr lang="sk-SK" sz="2800">
                <a:solidFill>
                  <a:srgbClr val="FFFF00"/>
                </a:solidFill>
              </a:rPr>
              <a:t>Projekt sme pripravovali v roku 2009 a realizácia bola spustená vo februári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Obrázok 7" descr="PSI Brezno 20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250825" y="620713"/>
            <a:ext cx="6624638" cy="1016000"/>
          </a:xfrm>
          <a:prstGeom prst="rect">
            <a:avLst/>
          </a:prstGeom>
          <a:solidFill>
            <a:schemeClr val="accent5">
              <a:lumMod val="40000"/>
              <a:lumOff val="60000"/>
              <a:alpha val="32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3000" b="1" dirty="0">
                <a:solidFill>
                  <a:srgbClr val="00FFFF"/>
                </a:solidFill>
                <a:latin typeface="+mn-lt"/>
              </a:rPr>
              <a:t>Projekt  2010 -2011 – „Podpora sociálnej inklúzie v okrese Brezno</a:t>
            </a:r>
            <a:endParaRPr lang="sk-SK" sz="3000" b="1" dirty="0">
              <a:solidFill>
                <a:srgbClr val="00FFFF"/>
              </a:solidFill>
              <a:latin typeface="+mn-lt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79388" y="1700213"/>
            <a:ext cx="6840537" cy="4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Názov </a:t>
            </a: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prijímateľa: 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Partnerstvo sociálnej inklúzie okresu Brezno </a:t>
            </a:r>
            <a:endParaRPr lang="cs-CZ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Názov projektu:</a:t>
            </a:r>
            <a:r>
              <a:rPr lang="sk-SK" dirty="0"/>
              <a:t> 	 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Podpora sociálnej inklúzie v okrese Brezno</a:t>
            </a:r>
            <a:endParaRPr lang="cs-CZ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Názov OP: </a:t>
            </a:r>
            <a:r>
              <a:rPr lang="sk-SK" i="1" dirty="0"/>
              <a:t>	 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Zamestnanosť a sociálna inklúzia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Prioritná os OP:</a:t>
            </a:r>
            <a:r>
              <a:rPr lang="sk-SK" i="1" dirty="0"/>
              <a:t>	  </a:t>
            </a:r>
            <a:r>
              <a:rPr lang="sk-SK" i="1" dirty="0">
                <a:solidFill>
                  <a:schemeClr val="bg1">
                    <a:lumMod val="60000"/>
                    <a:lumOff val="40000"/>
                  </a:schemeClr>
                </a:solidFill>
              </a:rPr>
              <a:t>2.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Podpora sociálnej inklúzie</a:t>
            </a:r>
            <a:endParaRPr lang="sk-SK" i="1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Opatrenie OP:</a:t>
            </a:r>
            <a:r>
              <a:rPr lang="sk-SK" dirty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sk-SK" dirty="0"/>
              <a:t>	 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2.1. Podpora sociálnej inklúzie osôb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                              ohrozených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sociálnym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vylúčením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alebo </a:t>
            </a:r>
            <a:endParaRPr lang="sk-SK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                              sociálne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vylúčených prostredníctvom rozvoja 		  služieb starostlivosti s osobitným zreteľom na </a:t>
            </a:r>
            <a:endParaRPr lang="sk-SK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                               MRK</a:t>
            </a:r>
            <a:endParaRPr lang="cs-CZ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Miesto realizácie</a:t>
            </a:r>
            <a:r>
              <a:rPr lang="sk-SK" i="1" dirty="0"/>
              <a:t>:  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okres Brezno</a:t>
            </a:r>
            <a:endParaRPr lang="cs-CZ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Trvanie projektu: </a:t>
            </a:r>
            <a:r>
              <a:rPr lang="sk-SK" dirty="0"/>
              <a:t>	 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02/2010 – 11/2011</a:t>
            </a:r>
            <a:endParaRPr lang="cs-CZ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Celková hodnota projektu:  </a:t>
            </a:r>
            <a:r>
              <a:rPr lang="sk-SK" i="1" dirty="0"/>
              <a:t>		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81 840,- EUR</a:t>
            </a:r>
            <a:endParaRPr lang="cs-CZ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Výška nenávratného finančného príspevku:  </a:t>
            </a:r>
            <a:r>
              <a:rPr lang="sk-SK" i="1" dirty="0"/>
              <a:t>	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77 748,- EUR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Vlastné zdroje: </a:t>
            </a:r>
            <a:r>
              <a:rPr lang="sk-SK" i="1" dirty="0"/>
              <a:t>				 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4 092,- EUR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Zdroj financovania: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ESF, štátny rozpočet</a:t>
            </a:r>
            <a:r>
              <a:rPr lang="sk-SK" dirty="0"/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Riadiaci orgán: </a:t>
            </a:r>
            <a:r>
              <a:rPr lang="sk-SK" i="1" dirty="0"/>
              <a:t>	   </a:t>
            </a:r>
            <a:r>
              <a:rPr lang="sk-SK" dirty="0" err="1">
                <a:solidFill>
                  <a:schemeClr val="bg1">
                    <a:lumMod val="60000"/>
                    <a:lumOff val="40000"/>
                  </a:schemeClr>
                </a:solidFill>
              </a:rPr>
              <a:t>MPSVaR</a:t>
            </a:r>
            <a:endParaRPr lang="sk-SK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i="1" dirty="0">
                <a:solidFill>
                  <a:schemeClr val="accent6">
                    <a:lumMod val="75000"/>
                  </a:schemeClr>
                </a:solidFill>
              </a:rPr>
              <a:t>SORO: 	</a:t>
            </a:r>
            <a:r>
              <a:rPr lang="sk-SK" i="1" dirty="0"/>
              <a:t>	  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Fond sociálneho </a:t>
            </a:r>
            <a:r>
              <a:rPr lang="sk-SK" dirty="0">
                <a:solidFill>
                  <a:schemeClr val="bg1">
                    <a:lumMod val="60000"/>
                    <a:lumOff val="40000"/>
                  </a:schemeClr>
                </a:solidFill>
              </a:rPr>
              <a:t>rozvoja</a:t>
            </a:r>
            <a:endParaRPr lang="sk-SK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Obrázok 7" descr="PSI Brezno 20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BlokTextu 3"/>
          <p:cNvSpPr txBox="1">
            <a:spLocks noChangeArrowheads="1"/>
          </p:cNvSpPr>
          <p:nvPr/>
        </p:nvSpPr>
        <p:spPr bwMode="auto">
          <a:xfrm>
            <a:off x="323850" y="836613"/>
            <a:ext cx="6480175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k-SK" sz="2600" b="1">
                <a:solidFill>
                  <a:srgbClr val="FFC000"/>
                </a:solidFill>
              </a:rPr>
              <a:t>Hlavný cieľ :</a:t>
            </a:r>
          </a:p>
          <a:p>
            <a:r>
              <a:rPr lang="sk-SK" sz="2600" b="1">
                <a:solidFill>
                  <a:srgbClr val="FFC000"/>
                </a:solidFill>
              </a:rPr>
              <a:t>Skvalitnenie riešenia problematiky sociálnej vylúčenosti v okrese</a:t>
            </a:r>
          </a:p>
        </p:txBody>
      </p:sp>
      <p:sp>
        <p:nvSpPr>
          <p:cNvPr id="6148" name="BlokTextu 4"/>
          <p:cNvSpPr txBox="1">
            <a:spLocks noChangeArrowheads="1"/>
          </p:cNvSpPr>
          <p:nvPr/>
        </p:nvSpPr>
        <p:spPr bwMode="auto">
          <a:xfrm>
            <a:off x="323850" y="2636838"/>
            <a:ext cx="6840538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k-SK" sz="2200" b="1">
                <a:solidFill>
                  <a:schemeClr val="bg1"/>
                </a:solidFill>
              </a:rPr>
              <a:t>Cieľové skupiny:</a:t>
            </a:r>
          </a:p>
          <a:p>
            <a:pPr>
              <a:buFont typeface="Arial" charset="0"/>
              <a:buChar char="•"/>
            </a:pPr>
            <a:r>
              <a:rPr lang="sk-SK" sz="2200" b="1">
                <a:solidFill>
                  <a:schemeClr val="bg1"/>
                </a:solidFill>
              </a:rPr>
              <a:t> obyvatelia separovaných a segregovaných rómskych </a:t>
            </a:r>
          </a:p>
          <a:p>
            <a:r>
              <a:rPr lang="sk-SK" sz="2200" b="1">
                <a:solidFill>
                  <a:schemeClr val="bg1"/>
                </a:solidFill>
              </a:rPr>
              <a:t>   osád,</a:t>
            </a:r>
          </a:p>
          <a:p>
            <a:pPr>
              <a:buFont typeface="Arial" charset="0"/>
              <a:buChar char="•"/>
            </a:pPr>
            <a:r>
              <a:rPr lang="sk-SK" sz="2200" b="1">
                <a:solidFill>
                  <a:schemeClr val="bg1"/>
                </a:solidFill>
              </a:rPr>
              <a:t> zdravotne postihnutí,</a:t>
            </a:r>
          </a:p>
          <a:p>
            <a:pPr>
              <a:buFont typeface="Arial" charset="0"/>
              <a:buChar char="•"/>
            </a:pPr>
            <a:r>
              <a:rPr lang="sk-SK" sz="2200" b="1">
                <a:solidFill>
                  <a:schemeClr val="bg1"/>
                </a:solidFill>
              </a:rPr>
              <a:t> seniori, najmä osamelo žijúci dôchodcovia,</a:t>
            </a:r>
          </a:p>
          <a:p>
            <a:pPr>
              <a:buFont typeface="Arial" charset="0"/>
              <a:buChar char="•"/>
            </a:pPr>
            <a:r>
              <a:rPr lang="sk-SK" sz="2200" b="1">
                <a:solidFill>
                  <a:schemeClr val="bg1"/>
                </a:solidFill>
              </a:rPr>
              <a:t> dlhodobo nezamestnaní,</a:t>
            </a:r>
          </a:p>
          <a:p>
            <a:pPr>
              <a:buFont typeface="Arial" charset="0"/>
              <a:buChar char="•"/>
            </a:pPr>
            <a:r>
              <a:rPr lang="sk-SK" sz="2200" b="1">
                <a:solidFill>
                  <a:schemeClr val="bg1"/>
                </a:solidFill>
              </a:rPr>
              <a:t> zamestnanci verejnej správy,</a:t>
            </a:r>
          </a:p>
          <a:p>
            <a:pPr>
              <a:buFont typeface="Arial" charset="0"/>
              <a:buChar char="•"/>
            </a:pPr>
            <a:r>
              <a:rPr lang="sk-SK" sz="2200" b="1">
                <a:solidFill>
                  <a:schemeClr val="bg1"/>
                </a:solidFill>
              </a:rPr>
              <a:t> zástupcovia vykonávajúci politiky a opatrenia v oblasti </a:t>
            </a:r>
          </a:p>
          <a:p>
            <a:r>
              <a:rPr lang="sk-SK" sz="2200" b="1">
                <a:solidFill>
                  <a:schemeClr val="bg1"/>
                </a:solidFill>
              </a:rPr>
              <a:t>   sociálnej inklúzie vo verejnom aj v neverejnom sektore,</a:t>
            </a:r>
          </a:p>
          <a:p>
            <a:pPr>
              <a:buFontTx/>
              <a:buChar char="-"/>
            </a:pPr>
            <a:endParaRPr lang="sk-SK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Obrázok 7" descr="PSI Brezno 20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BlokTextu 2"/>
          <p:cNvSpPr txBox="1">
            <a:spLocks noChangeArrowheads="1"/>
          </p:cNvSpPr>
          <p:nvPr/>
        </p:nvSpPr>
        <p:spPr bwMode="auto">
          <a:xfrm>
            <a:off x="468313" y="1052513"/>
            <a:ext cx="6335712" cy="478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sk-SK" sz="2800" b="1">
                <a:solidFill>
                  <a:srgbClr val="FF4747"/>
                </a:solidFill>
              </a:rPr>
              <a:t>Podaktivity projektu:</a:t>
            </a:r>
          </a:p>
          <a:p>
            <a:pPr>
              <a:lnSpc>
                <a:spcPct val="120000"/>
              </a:lnSpc>
            </a:pPr>
            <a:endParaRPr lang="sk-SK" sz="1000" b="1">
              <a:solidFill>
                <a:srgbClr val="FFABAB"/>
              </a:solidFill>
            </a:endParaRP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sk-SK" sz="2400">
                <a:solidFill>
                  <a:srgbClr val="FFABAB"/>
                </a:solidFill>
              </a:rPr>
              <a:t> Regionálny deň tvorivých činností  -   6 480,- €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sk-SK" sz="2400">
                <a:solidFill>
                  <a:srgbClr val="FFABAB"/>
                </a:solidFill>
              </a:rPr>
              <a:t> Koordinačný a informačný systém -  27 750,- €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sk-SK" sz="2400">
                <a:solidFill>
                  <a:srgbClr val="FFABAB"/>
                </a:solidFill>
              </a:rPr>
              <a:t> Sprievodca sociálnych služieb v okrese </a:t>
            </a:r>
          </a:p>
          <a:p>
            <a:pPr>
              <a:lnSpc>
                <a:spcPct val="120000"/>
              </a:lnSpc>
            </a:pPr>
            <a:r>
              <a:rPr lang="sk-SK" sz="2400">
                <a:solidFill>
                  <a:srgbClr val="FFABAB"/>
                </a:solidFill>
              </a:rPr>
              <a:t>     Brezno  -                                                   6 450,- €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sk-SK" sz="2400">
                <a:solidFill>
                  <a:srgbClr val="FFABAB"/>
                </a:solidFill>
              </a:rPr>
              <a:t> Vzdelávanie a rozvoj ľudských zdrojov  </a:t>
            </a:r>
          </a:p>
          <a:p>
            <a:pPr>
              <a:lnSpc>
                <a:spcPct val="120000"/>
              </a:lnSpc>
            </a:pPr>
            <a:r>
              <a:rPr lang="sk-SK" sz="2400">
                <a:solidFill>
                  <a:srgbClr val="FFABAB"/>
                </a:solidFill>
              </a:rPr>
              <a:t>     v okrese -                                                 5 070,- €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sk-SK" sz="2400">
                <a:solidFill>
                  <a:srgbClr val="FFABAB"/>
                </a:solidFill>
              </a:rPr>
              <a:t> Mobilizácia komunitných zdrojov  -  25 760,- €</a:t>
            </a:r>
          </a:p>
          <a:p>
            <a:pPr>
              <a:lnSpc>
                <a:spcPct val="120000"/>
              </a:lnSpc>
            </a:pPr>
            <a:endParaRPr lang="sk-SK" sz="2400">
              <a:solidFill>
                <a:srgbClr val="FFABAB"/>
              </a:solidFill>
            </a:endParaRPr>
          </a:p>
          <a:p>
            <a:pPr>
              <a:lnSpc>
                <a:spcPct val="120000"/>
              </a:lnSpc>
            </a:pPr>
            <a:r>
              <a:rPr lang="sk-SK" sz="2400">
                <a:solidFill>
                  <a:srgbClr val="FFABAB"/>
                </a:solidFill>
              </a:rPr>
              <a:t>     Riadenie a propagácia projektu -      10 330,- 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Obrázok 7" descr="PSI Brezno 20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 txBox="1">
            <a:spLocks/>
          </p:cNvSpPr>
          <p:nvPr/>
        </p:nvSpPr>
        <p:spPr>
          <a:xfrm>
            <a:off x="250825" y="692150"/>
            <a:ext cx="6769100" cy="56896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k-SK" sz="3200" b="1" dirty="0">
                <a:solidFill>
                  <a:srgbClr val="00B0F0"/>
                </a:solidFill>
                <a:latin typeface="+mn-lt"/>
              </a:rPr>
              <a:t>Výsledky projektu:</a:t>
            </a:r>
            <a:endParaRPr lang="sk-SK" sz="3200" dirty="0">
              <a:solidFill>
                <a:srgbClr val="00B0F0"/>
              </a:solidFill>
              <a:latin typeface="+mn-lt"/>
            </a:endParaRP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endParaRPr lang="sk-SK" sz="2000" dirty="0">
              <a:solidFill>
                <a:schemeClr val="tx1">
                  <a:tint val="75000"/>
                </a:schemeClr>
              </a:solidFill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k-SK" sz="2400" dirty="0">
                <a:solidFill>
                  <a:srgbClr val="00FFFF"/>
                </a:solidFill>
                <a:latin typeface="+mn-lt"/>
              </a:rPr>
              <a:t>Počet obcí s osídlením MRK, ktoré využívajú výsledky projektu   / 10</a:t>
            </a:r>
          </a:p>
          <a:p>
            <a:pPr marL="360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k-SK" sz="2400" dirty="0">
                <a:solidFill>
                  <a:srgbClr val="00FFFF"/>
                </a:solidFill>
                <a:latin typeface="+mn-lt"/>
              </a:rPr>
              <a:t>Počet opatrení zameraných na predchádzanie a elimináciu diskriminácie a </a:t>
            </a:r>
            <a:r>
              <a:rPr lang="sk-SK" sz="2400" dirty="0" err="1">
                <a:solidFill>
                  <a:srgbClr val="00FFFF"/>
                </a:solidFill>
                <a:latin typeface="+mn-lt"/>
              </a:rPr>
              <a:t>zosúlaďovanie</a:t>
            </a:r>
            <a:r>
              <a:rPr lang="sk-SK" sz="2400" dirty="0">
                <a:solidFill>
                  <a:srgbClr val="00FFFF"/>
                </a:solidFill>
                <a:latin typeface="+mn-lt"/>
              </a:rPr>
              <a:t> pracovného života  /  1</a:t>
            </a:r>
          </a:p>
          <a:p>
            <a:pPr marL="360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k-SK" sz="2400" dirty="0">
                <a:solidFill>
                  <a:srgbClr val="00FFFF"/>
                </a:solidFill>
                <a:latin typeface="+mn-lt"/>
              </a:rPr>
              <a:t>Počet osôb cieľovej skupiny zapojených do podporených </a:t>
            </a:r>
          </a:p>
          <a:p>
            <a:pPr marL="360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k-SK" sz="2400" dirty="0">
                <a:solidFill>
                  <a:srgbClr val="00FFFF"/>
                </a:solidFill>
                <a:latin typeface="+mn-lt"/>
              </a:rPr>
              <a:t>projektov - spolu 	 / 200</a:t>
            </a:r>
          </a:p>
          <a:p>
            <a:pPr marL="360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k-SK" sz="2400" dirty="0">
                <a:solidFill>
                  <a:srgbClr val="00FFFF"/>
                </a:solidFill>
                <a:latin typeface="+mn-lt"/>
              </a:rPr>
              <a:t>Počet osôb cieľovej skupiny zapojených do podporených </a:t>
            </a:r>
          </a:p>
          <a:p>
            <a:pPr marL="360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k-SK" sz="2400" dirty="0">
                <a:solidFill>
                  <a:srgbClr val="00FFFF"/>
                </a:solidFill>
                <a:latin typeface="+mn-lt"/>
              </a:rPr>
              <a:t>projektov – ženy	 / 100</a:t>
            </a:r>
          </a:p>
          <a:p>
            <a:pPr marL="360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k-SK" sz="2400" dirty="0">
                <a:solidFill>
                  <a:srgbClr val="00FFFF"/>
                </a:solidFill>
                <a:latin typeface="+mn-lt"/>
              </a:rPr>
              <a:t>Počet osôb vyškolených v projekte	 /  50</a:t>
            </a:r>
          </a:p>
          <a:p>
            <a:pPr marL="360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k-SK" sz="2400" dirty="0">
                <a:solidFill>
                  <a:srgbClr val="00FFFF"/>
                </a:solidFill>
                <a:latin typeface="+mn-lt"/>
              </a:rPr>
              <a:t>Počet vytvorených monitorovacích systémov, vypracovaných </a:t>
            </a:r>
          </a:p>
          <a:p>
            <a:pPr marL="360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k-SK" sz="2400" dirty="0">
                <a:solidFill>
                  <a:srgbClr val="00FFFF"/>
                </a:solidFill>
                <a:latin typeface="+mn-lt"/>
              </a:rPr>
              <a:t>analýz, výskumov, stratégií, hodnotení v oblasti sociálnej inklúzie   / 1</a:t>
            </a:r>
            <a:endParaRPr lang="cs-CZ" sz="2400" dirty="0">
              <a:solidFill>
                <a:srgbClr val="00FFF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ok 7" descr="PSI Brezno 20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BlokTextu 2"/>
          <p:cNvSpPr txBox="1">
            <a:spLocks noChangeArrowheads="1"/>
          </p:cNvSpPr>
          <p:nvPr/>
        </p:nvSpPr>
        <p:spPr bwMode="auto">
          <a:xfrm>
            <a:off x="323850" y="908050"/>
            <a:ext cx="6696075" cy="280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k-SK" sz="2800" b="1">
                <a:solidFill>
                  <a:srgbClr val="B0EF77"/>
                </a:solidFill>
              </a:rPr>
              <a:t>Partneri projektu:</a:t>
            </a:r>
          </a:p>
          <a:p>
            <a:endParaRPr lang="sk-SK" sz="1200" b="1">
              <a:solidFill>
                <a:srgbClr val="66FF66"/>
              </a:solidFill>
            </a:endParaRPr>
          </a:p>
          <a:p>
            <a:r>
              <a:rPr lang="sk-SK" sz="2800">
                <a:solidFill>
                  <a:srgbClr val="66FF66"/>
                </a:solidFill>
              </a:rPr>
              <a:t>Banskobystrický samosprávny kraj</a:t>
            </a:r>
          </a:p>
          <a:p>
            <a:r>
              <a:rPr lang="sk-SK" sz="1200">
                <a:solidFill>
                  <a:srgbClr val="66FF66"/>
                </a:solidFill>
              </a:rPr>
              <a:t> </a:t>
            </a:r>
          </a:p>
          <a:p>
            <a:r>
              <a:rPr lang="sk-SK" sz="2800">
                <a:solidFill>
                  <a:srgbClr val="66FF66"/>
                </a:solidFill>
              </a:rPr>
              <a:t>Úrad práce sociálnych vecí a rodiny v Brezne </a:t>
            </a:r>
          </a:p>
          <a:p>
            <a:endParaRPr lang="sk-SK" sz="1200">
              <a:solidFill>
                <a:srgbClr val="66FF66"/>
              </a:solidFill>
            </a:endParaRPr>
          </a:p>
          <a:p>
            <a:r>
              <a:rPr lang="sk-SK" sz="2800">
                <a:solidFill>
                  <a:srgbClr val="66FF66"/>
                </a:solidFill>
              </a:rPr>
              <a:t>Združenie miest a obcí Horehronia a Slovenského Rudohoria</a:t>
            </a:r>
            <a:endParaRPr lang="sk-SK" sz="2800"/>
          </a:p>
        </p:txBody>
      </p:sp>
      <p:sp>
        <p:nvSpPr>
          <p:cNvPr id="9220" name="BlokTextu 3"/>
          <p:cNvSpPr txBox="1">
            <a:spLocks noChangeArrowheads="1"/>
          </p:cNvSpPr>
          <p:nvPr/>
        </p:nvSpPr>
        <p:spPr bwMode="auto">
          <a:xfrm>
            <a:off x="323850" y="4292600"/>
            <a:ext cx="66960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k-SK" sz="2800" b="1">
                <a:solidFill>
                  <a:srgbClr val="B0EF77"/>
                </a:solidFill>
              </a:rPr>
              <a:t>Spolupracujúca organizácia:</a:t>
            </a:r>
          </a:p>
          <a:p>
            <a:endParaRPr lang="sk-SK" sz="1200" b="1">
              <a:solidFill>
                <a:srgbClr val="66FF66"/>
              </a:solidFill>
            </a:endParaRPr>
          </a:p>
          <a:p>
            <a:r>
              <a:rPr lang="sk-SK" sz="2800">
                <a:solidFill>
                  <a:srgbClr val="66FF66"/>
                </a:solidFill>
              </a:rPr>
              <a:t>Súkromná sociálna a pedagogická akadémia EBG v Brezne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Obrázok 7" descr="PSI Brezno 20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BlokTextu 4"/>
          <p:cNvSpPr txBox="1">
            <a:spLocks noChangeArrowheads="1"/>
          </p:cNvSpPr>
          <p:nvPr/>
        </p:nvSpPr>
        <p:spPr bwMode="auto">
          <a:xfrm>
            <a:off x="179388" y="908050"/>
            <a:ext cx="6913562" cy="510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k-SK" sz="2800" b="1">
                <a:solidFill>
                  <a:srgbClr val="FFC000"/>
                </a:solidFill>
              </a:rPr>
              <a:t>Projektový tím:</a:t>
            </a:r>
          </a:p>
          <a:p>
            <a:endParaRPr lang="sk-SK" sz="2400"/>
          </a:p>
          <a:p>
            <a:endParaRPr lang="sk-SK" sz="2400"/>
          </a:p>
          <a:p>
            <a:pPr>
              <a:lnSpc>
                <a:spcPct val="80000"/>
              </a:lnSpc>
            </a:pPr>
            <a:r>
              <a:rPr lang="sk-SK" sz="2400">
                <a:solidFill>
                  <a:srgbClr val="FFFF00"/>
                </a:solidFill>
              </a:rPr>
              <a:t>Manažér projektu:   P</a:t>
            </a:r>
            <a:r>
              <a:rPr lang="sk-SK" sz="2400" b="1">
                <a:solidFill>
                  <a:srgbClr val="FFFF00"/>
                </a:solidFill>
              </a:rPr>
              <a:t>hDr. Ing. Ivana Kružliaková, PhD.</a:t>
            </a:r>
            <a:endParaRPr lang="sk-SK" sz="2400" b="1" i="1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endParaRPr lang="sk-SK" sz="2400" i="1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r>
              <a:rPr lang="sk-SK" sz="2400">
                <a:solidFill>
                  <a:srgbClr val="FFFF00"/>
                </a:solidFill>
              </a:rPr>
              <a:t>Koordinátor projektu:  </a:t>
            </a:r>
            <a:r>
              <a:rPr lang="sk-SK" sz="2400" b="1">
                <a:solidFill>
                  <a:srgbClr val="FFFF00"/>
                </a:solidFill>
              </a:rPr>
              <a:t>PhDr. Igor Pašmík</a:t>
            </a:r>
            <a:endParaRPr lang="sk-SK" sz="2400" b="1" i="1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endParaRPr lang="sk-SK" sz="240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r>
              <a:rPr lang="sk-SK" sz="2400">
                <a:solidFill>
                  <a:srgbClr val="FFFF00"/>
                </a:solidFill>
              </a:rPr>
              <a:t>Ekonóm projektu:         </a:t>
            </a:r>
            <a:r>
              <a:rPr lang="sk-SK" sz="2400" b="1">
                <a:solidFill>
                  <a:srgbClr val="FFFF00"/>
                </a:solidFill>
              </a:rPr>
              <a:t>Ing. Helena Adamcová</a:t>
            </a:r>
          </a:p>
          <a:p>
            <a:pPr>
              <a:lnSpc>
                <a:spcPct val="80000"/>
              </a:lnSpc>
            </a:pPr>
            <a:endParaRPr lang="sk-SK" sz="240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r>
              <a:rPr lang="sk-SK" sz="2400">
                <a:solidFill>
                  <a:srgbClr val="FFFF00"/>
                </a:solidFill>
              </a:rPr>
              <a:t>Odborní garanti  aktivít:</a:t>
            </a:r>
          </a:p>
          <a:p>
            <a:pPr>
              <a:lnSpc>
                <a:spcPct val="80000"/>
              </a:lnSpc>
            </a:pPr>
            <a:endParaRPr lang="sk-SK" sz="240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r>
              <a:rPr lang="sk-SK" sz="2400">
                <a:solidFill>
                  <a:srgbClr val="FFFF00"/>
                </a:solidFill>
              </a:rPr>
              <a:t>	</a:t>
            </a:r>
            <a:r>
              <a:rPr lang="sk-SK" sz="2400" b="1">
                <a:solidFill>
                  <a:srgbClr val="FFFF00"/>
                </a:solidFill>
              </a:rPr>
              <a:t>Monika Benková</a:t>
            </a:r>
            <a:r>
              <a:rPr lang="sk-SK" sz="2400">
                <a:solidFill>
                  <a:srgbClr val="FFFF00"/>
                </a:solidFill>
              </a:rPr>
              <a:t> - podaktivity 1, 3 a 5</a:t>
            </a:r>
          </a:p>
          <a:p>
            <a:pPr>
              <a:lnSpc>
                <a:spcPct val="80000"/>
              </a:lnSpc>
            </a:pPr>
            <a:endParaRPr lang="sk-SK" sz="240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r>
              <a:rPr lang="sk-SK" sz="2400">
                <a:solidFill>
                  <a:srgbClr val="FFFF00"/>
                </a:solidFill>
              </a:rPr>
              <a:t>	</a:t>
            </a:r>
            <a:r>
              <a:rPr lang="sk-SK" sz="2400" b="1">
                <a:solidFill>
                  <a:srgbClr val="FFFF00"/>
                </a:solidFill>
              </a:rPr>
              <a:t>Helena Adamcová  </a:t>
            </a:r>
            <a:r>
              <a:rPr lang="sk-SK" sz="2400">
                <a:solidFill>
                  <a:srgbClr val="FFFF00"/>
                </a:solidFill>
              </a:rPr>
              <a:t>- podaktivita 2</a:t>
            </a:r>
          </a:p>
          <a:p>
            <a:pPr>
              <a:lnSpc>
                <a:spcPct val="80000"/>
              </a:lnSpc>
            </a:pPr>
            <a:endParaRPr lang="sk-SK" sz="240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r>
              <a:rPr lang="sk-SK" sz="2400">
                <a:solidFill>
                  <a:srgbClr val="FFFF00"/>
                </a:solidFill>
              </a:rPr>
              <a:t>	</a:t>
            </a:r>
            <a:r>
              <a:rPr lang="sk-SK" sz="2400" b="1">
                <a:solidFill>
                  <a:srgbClr val="FFFF00"/>
                </a:solidFill>
              </a:rPr>
              <a:t>Michaela Heretová </a:t>
            </a:r>
            <a:r>
              <a:rPr lang="sk-SK" sz="2400">
                <a:solidFill>
                  <a:srgbClr val="FFFF00"/>
                </a:solidFill>
              </a:rPr>
              <a:t>- podaktivita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267</Words>
  <Application>Microsoft Office PowerPoint</Application>
  <PresentationFormat>Předvádění na obrazovce (4:3)</PresentationFormat>
  <Paragraphs>90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Calibri</vt:lpstr>
      <vt:lpstr>Arial</vt:lpstr>
      <vt:lpstr>Wingdings</vt:lpstr>
      <vt:lpstr>Wingdings 2</vt:lpstr>
      <vt:lpstr>Motív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Psi 2</dc:creator>
  <cp:lastModifiedBy>ZPRV</cp:lastModifiedBy>
  <cp:revision>16</cp:revision>
  <dcterms:created xsi:type="dcterms:W3CDTF">2010-10-14T12:49:30Z</dcterms:created>
  <dcterms:modified xsi:type="dcterms:W3CDTF">2012-01-31T10:23:51Z</dcterms:modified>
</cp:coreProperties>
</file>